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9" r:id="rId3"/>
    <p:sldId id="414" r:id="rId5"/>
    <p:sldId id="424" r:id="rId6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5" userDrawn="1">
          <p15:clr>
            <a:srgbClr val="A4A3A4"/>
          </p15:clr>
        </p15:guide>
        <p15:guide id="2" pos="354" userDrawn="1">
          <p15:clr>
            <a:srgbClr val="A4A3A4"/>
          </p15:clr>
        </p15:guide>
        <p15:guide id="3" pos="7349" userDrawn="1">
          <p15:clr>
            <a:srgbClr val="A4A3A4"/>
          </p15:clr>
        </p15:guide>
        <p15:guide id="4" orient="horz" pos="650" userDrawn="1">
          <p15:clr>
            <a:srgbClr val="A4A3A4"/>
          </p15:clr>
        </p15:guide>
        <p15:guide id="5" orient="horz" pos="3697" userDrawn="1">
          <p15:clr>
            <a:srgbClr val="A4A3A4"/>
          </p15:clr>
        </p15:guide>
        <p15:guide id="6" pos="5043" userDrawn="1">
          <p15:clr>
            <a:srgbClr val="A4A3A4"/>
          </p15:clr>
        </p15:guide>
        <p15:guide id="7" pos="26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E552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85"/>
        <p:guide pos="354"/>
        <p:guide pos="7349"/>
        <p:guide orient="horz" pos="650"/>
        <p:guide orient="horz" pos="3697"/>
        <p:guide pos="5043"/>
        <p:guide pos="26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gs" Target="tags/tag2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9265" y="1012190"/>
            <a:ext cx="11236325" cy="6350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69125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 sz="8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9005870" y="6314400"/>
            <a:ext cx="2700000" cy="316800"/>
          </a:xfrm>
        </p:spPr>
        <p:txBody>
          <a:bodyPr/>
          <a:lstStyle>
            <a:lvl1pPr>
              <a:defRPr sz="700"/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3236595" y="615950"/>
            <a:ext cx="8954770" cy="0"/>
          </a:xfrm>
          <a:prstGeom prst="line">
            <a:avLst/>
          </a:prstGeom>
          <a:ln w="38100" cmpd="sng">
            <a:solidFill>
              <a:srgbClr val="FE552E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 descr="试俱LOGO+R"/>
          <p:cNvPicPr>
            <a:picLocks noChangeAspect="1"/>
          </p:cNvPicPr>
          <p:nvPr userDrawn="1"/>
        </p:nvPicPr>
        <p:blipFill>
          <a:blip r:embed="rId6"/>
          <a:srcRect t="20313" b="21979"/>
          <a:stretch>
            <a:fillRect/>
          </a:stretch>
        </p:blipFill>
        <p:spPr>
          <a:xfrm>
            <a:off x="326390" y="214630"/>
            <a:ext cx="2907030" cy="530225"/>
          </a:xfrm>
          <a:prstGeom prst="rect">
            <a:avLst/>
          </a:prstGeom>
        </p:spPr>
      </p:pic>
      <p:pic>
        <p:nvPicPr>
          <p:cNvPr id="3" name="图片 2" descr="a7a756c211b02af0ecd73b7417b0f30"/>
          <p:cNvPicPr>
            <a:picLocks noChangeAspect="1"/>
          </p:cNvPicPr>
          <p:nvPr userDrawn="1"/>
        </p:nvPicPr>
        <p:blipFill>
          <a:blip r:embed="rId7"/>
          <a:srcRect l="2113" t="16688" r="7104" b="14987"/>
          <a:stretch>
            <a:fillRect/>
          </a:stretch>
        </p:blipFill>
        <p:spPr>
          <a:xfrm>
            <a:off x="381000" y="160655"/>
            <a:ext cx="2757170" cy="6565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9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微信图片_2021052140847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180" y="1012190"/>
            <a:ext cx="11145520" cy="5855335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66420" y="1012190"/>
            <a:ext cx="11115040" cy="635000"/>
          </a:xfrm>
        </p:spPr>
        <p:txBody>
          <a:bodyPr/>
          <a:p>
            <a:r>
              <a: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武汉卓尔宇航</a:t>
            </a:r>
            <a:r>
              <a:rPr lang="en-US" altLang="zh-CN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试驾场地</a:t>
            </a:r>
            <a:endParaRPr lang="zh-CN" alt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6420" y="6105525"/>
            <a:ext cx="10855960" cy="2755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lang="zh-CN" altLang="en-US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武汉卓尔宇航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试驾场地，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位于</a:t>
            </a:r>
            <a:r>
              <a:rPr 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湖北省武汉市黄陂区临空北路</a:t>
            </a:r>
            <a:r>
              <a:rPr lang="en-US" altLang="zh-CN"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1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可举办各类试乘试驾，新车发布会等活动。</a:t>
            </a:r>
            <a:endParaRPr sz="1200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8042275" y="3931285"/>
            <a:ext cx="383921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1200" b="1">
                <a:latin typeface="+mj-ea"/>
                <a:ea typeface="+mj-ea"/>
                <a:cs typeface="+mj-ea"/>
                <a:sym typeface="+mn-ea"/>
              </a:rPr>
              <a:t>场地费用</a:t>
            </a:r>
            <a:r>
              <a:rPr lang="zh-CN" altLang="en-US" sz="1200" b="1">
                <a:solidFill>
                  <a:srgbClr val="595959"/>
                </a:solidFill>
                <a:latin typeface="+mj-ea"/>
                <a:ea typeface="+mj-ea"/>
                <a:cs typeface="+mj-ea"/>
                <a:sym typeface="+mn-ea"/>
              </a:rPr>
              <a:t>：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2.8</a:t>
            </a:r>
            <a:r>
              <a:rPr lang="zh-CN" altLang="en-US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</a:t>
            </a:r>
            <a:r>
              <a:rPr lang="en-US" alt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sz="1200" b="1">
                <a:solidFill>
                  <a:srgbClr val="147BC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天</a:t>
            </a:r>
            <a:endParaRPr lang="zh-CN" sz="1200" b="1">
              <a:solidFill>
                <a:srgbClr val="147BC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场地面积：</a:t>
            </a:r>
            <a:r>
              <a:rPr lang="zh-CN" sz="1200">
                <a:latin typeface="+mn-ea"/>
                <a:cs typeface="+mn-ea"/>
                <a:sym typeface="+mn-ea"/>
              </a:rPr>
              <a:t>长</a:t>
            </a:r>
            <a:r>
              <a:rPr lang="en-US" sz="1200">
                <a:latin typeface="+mn-ea"/>
                <a:cs typeface="+mn-ea"/>
                <a:sym typeface="+mn-ea"/>
              </a:rPr>
              <a:t>200m </a:t>
            </a:r>
            <a:r>
              <a:rPr lang="zh-CN" altLang="en-US" sz="1200">
                <a:latin typeface="+mn-ea"/>
                <a:cs typeface="+mn-ea"/>
                <a:sym typeface="+mn-ea"/>
              </a:rPr>
              <a:t>宽</a:t>
            </a:r>
            <a:r>
              <a:rPr lang="en-US" altLang="zh-CN" sz="1200">
                <a:latin typeface="+mn-ea"/>
                <a:cs typeface="+mn-ea"/>
                <a:sym typeface="+mn-ea"/>
              </a:rPr>
              <a:t>50m </a:t>
            </a:r>
            <a:r>
              <a:rPr lang="zh-CN" altLang="en-US" sz="1200">
                <a:latin typeface="+mn-ea"/>
                <a:cs typeface="+mn-ea"/>
                <a:sym typeface="+mn-ea"/>
              </a:rPr>
              <a:t>总面积约</a:t>
            </a:r>
            <a:r>
              <a:rPr lang="en-US" altLang="zh-CN" sz="1200">
                <a:latin typeface="+mn-ea"/>
                <a:cs typeface="+mn-ea"/>
                <a:sym typeface="+mn-ea"/>
              </a:rPr>
              <a:t>10000</a:t>
            </a:r>
            <a:r>
              <a:rPr lang="zh-CN" altLang="en-US" sz="1200">
                <a:latin typeface="+mn-ea"/>
                <a:cs typeface="+mn-ea"/>
                <a:sym typeface="+mn-ea"/>
              </a:rPr>
              <a:t>㎡ 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endParaRPr lang="en-US" altLang="zh-CN" sz="1200"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200">
                <a:latin typeface="+mn-ea"/>
                <a:cs typeface="+mn-ea"/>
                <a:sym typeface="+mn-ea"/>
              </a:rPr>
              <a:t>                 </a:t>
            </a:r>
            <a:r>
              <a:rPr lang="zh-CN" altLang="en-US" sz="1200">
                <a:latin typeface="+mn-ea"/>
                <a:cs typeface="+mn-ea"/>
                <a:sym typeface="+mn-ea"/>
              </a:rPr>
              <a:t>柏油</a:t>
            </a:r>
            <a:r>
              <a:rPr lang="zh-CN" altLang="en-US" sz="1200">
                <a:latin typeface="+mn-ea"/>
                <a:cs typeface="+mn-ea"/>
                <a:sym typeface="+mn-ea"/>
              </a:rPr>
              <a:t>地面</a:t>
            </a:r>
            <a:r>
              <a:rPr sz="1200">
                <a:latin typeface="+mn-ea"/>
                <a:cs typeface="+mn-ea"/>
                <a:sym typeface="+mn-ea"/>
              </a:rPr>
              <a:t> </a:t>
            </a:r>
            <a:r>
              <a:rPr lang="zh-CN" sz="1200">
                <a:latin typeface="+mn-ea"/>
                <a:cs typeface="+mn-ea"/>
                <a:sym typeface="+mn-ea"/>
              </a:rPr>
              <a:t>全封闭</a:t>
            </a:r>
            <a:endParaRPr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供电供水：</a:t>
            </a:r>
            <a:r>
              <a:rPr lang="en-US" altLang="zh-CN" sz="1200">
                <a:latin typeface="+mn-ea"/>
                <a:cs typeface="+mn-ea"/>
                <a:sym typeface="+mn-ea"/>
              </a:rPr>
              <a:t>380V/220V </a:t>
            </a:r>
            <a:r>
              <a:rPr lang="zh-CN" altLang="en-US" sz="1200">
                <a:latin typeface="+mn-ea"/>
                <a:cs typeface="+mn-ea"/>
                <a:sym typeface="+mn-ea"/>
              </a:rPr>
              <a:t>方便接水</a:t>
            </a:r>
            <a:endParaRPr lang="zh-CN" altLang="en-US" sz="1200" b="1">
              <a:latin typeface="+mn-ea"/>
              <a:cs typeface="+mn-ea"/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200" b="1">
                <a:latin typeface="+mn-ea"/>
                <a:cs typeface="+mn-ea"/>
                <a:sym typeface="+mn-ea"/>
              </a:rPr>
              <a:t>配套设施：</a:t>
            </a:r>
            <a:r>
              <a:rPr sz="1200">
                <a:latin typeface="+mn-ea"/>
                <a:cs typeface="+mn-ea"/>
                <a:sym typeface="+mn-ea"/>
              </a:rPr>
              <a:t>停车位 </a:t>
            </a:r>
            <a:r>
              <a:rPr lang="en-US" altLang="zh-CN" sz="1200">
                <a:latin typeface="+mn-ea"/>
                <a:cs typeface="+mn-ea"/>
                <a:sym typeface="+mn-ea"/>
              </a:rPr>
              <a:t> </a:t>
            </a:r>
            <a:r>
              <a:rPr lang="zh-CN" sz="1200">
                <a:latin typeface="+mn-ea"/>
                <a:cs typeface="+mn-ea"/>
                <a:sym typeface="+mn-ea"/>
              </a:rPr>
              <a:t>固定洗手间</a:t>
            </a:r>
            <a:endParaRPr lang="zh-CN" altLang="en-US" sz="1200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" name="图片 1" descr="C:/Users/qw/AppData/Local/Temp/picturescale_20210514093606/output_20210514093607.pngoutput_202105140936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6080" y="1032510"/>
            <a:ext cx="3660140" cy="2595245"/>
          </a:xfrm>
          <a:prstGeom prst="rect">
            <a:avLst/>
          </a:prstGeom>
        </p:spPr>
      </p:pic>
      <p:pic>
        <p:nvPicPr>
          <p:cNvPr id="4" name="图片 3" descr="武汉卓尔宇航试驾场地"/>
          <p:cNvPicPr>
            <a:picLocks noChangeAspect="1"/>
          </p:cNvPicPr>
          <p:nvPr/>
        </p:nvPicPr>
        <p:blipFill>
          <a:blip r:embed="rId2"/>
          <a:srcRect l="3429" t="3640" r="5052" b="7148"/>
          <a:stretch>
            <a:fillRect/>
          </a:stretch>
        </p:blipFill>
        <p:spPr>
          <a:xfrm>
            <a:off x="788670" y="1032510"/>
            <a:ext cx="6778625" cy="4847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4617085" y="6301740"/>
            <a:ext cx="26435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>
                <a:latin typeface="+mn-ea"/>
                <a:cs typeface="+mn-ea"/>
                <a:sym typeface="+mn-ea"/>
              </a:rPr>
              <a:t>武汉银河精英车友会</a:t>
            </a:r>
            <a:endParaRPr lang="zh-CN" sz="1200">
              <a:latin typeface="+mn-ea"/>
              <a:cs typeface="+mn-ea"/>
              <a:sym typeface="+mn-ea"/>
            </a:endParaRPr>
          </a:p>
        </p:txBody>
      </p:sp>
      <p:pic>
        <p:nvPicPr>
          <p:cNvPr id="4" name="图片 3" descr="微信图片_202105131620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7835" y="1056640"/>
            <a:ext cx="3713480" cy="2358390"/>
          </a:xfrm>
          <a:prstGeom prst="rect">
            <a:avLst/>
          </a:prstGeom>
        </p:spPr>
      </p:pic>
      <p:pic>
        <p:nvPicPr>
          <p:cNvPr id="5" name="图片 4" descr="微信图片_20210513162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930" y="3853815"/>
            <a:ext cx="3719830" cy="2364105"/>
          </a:xfrm>
          <a:prstGeom prst="rect">
            <a:avLst/>
          </a:prstGeom>
        </p:spPr>
      </p:pic>
      <p:pic>
        <p:nvPicPr>
          <p:cNvPr id="6" name="图片 5" descr="微信图片_20210513162050"/>
          <p:cNvPicPr>
            <a:picLocks noChangeAspect="1"/>
          </p:cNvPicPr>
          <p:nvPr/>
        </p:nvPicPr>
        <p:blipFill>
          <a:blip r:embed="rId3"/>
          <a:srcRect t="2846"/>
          <a:stretch>
            <a:fillRect/>
          </a:stretch>
        </p:blipFill>
        <p:spPr>
          <a:xfrm>
            <a:off x="8097520" y="3838575"/>
            <a:ext cx="3711575" cy="2371090"/>
          </a:xfrm>
          <a:prstGeom prst="rect">
            <a:avLst/>
          </a:prstGeom>
        </p:spPr>
      </p:pic>
      <p:pic>
        <p:nvPicPr>
          <p:cNvPr id="7" name="图片 6" descr="C:/Users/qw/AppData/Local/Temp/picturescale_20210514092354/output_20210514092358.pngoutput_20210514092358"/>
          <p:cNvPicPr>
            <a:picLocks noChangeAspect="1"/>
          </p:cNvPicPr>
          <p:nvPr/>
        </p:nvPicPr>
        <p:blipFill>
          <a:blip r:embed="rId4"/>
          <a:srcRect t="4644"/>
          <a:stretch>
            <a:fillRect/>
          </a:stretch>
        </p:blipFill>
        <p:spPr>
          <a:xfrm>
            <a:off x="418465" y="1056640"/>
            <a:ext cx="3728085" cy="2358390"/>
          </a:xfrm>
          <a:prstGeom prst="rect">
            <a:avLst/>
          </a:prstGeom>
        </p:spPr>
      </p:pic>
      <p:pic>
        <p:nvPicPr>
          <p:cNvPr id="10" name="图片 9" descr="C:/Users/qw/AppData/Local/Temp/picturescale_20210514092643/output_20210514092644.pngoutput_20210514092644"/>
          <p:cNvPicPr>
            <a:picLocks noChangeAspect="1"/>
          </p:cNvPicPr>
          <p:nvPr/>
        </p:nvPicPr>
        <p:blipFill>
          <a:blip r:embed="rId5"/>
          <a:srcRect t="2143"/>
          <a:stretch>
            <a:fillRect/>
          </a:stretch>
        </p:blipFill>
        <p:spPr>
          <a:xfrm>
            <a:off x="8096885" y="1057275"/>
            <a:ext cx="3719830" cy="2357755"/>
          </a:xfrm>
          <a:prstGeom prst="rect">
            <a:avLst/>
          </a:prstGeom>
        </p:spPr>
      </p:pic>
      <p:pic>
        <p:nvPicPr>
          <p:cNvPr id="11" name="图片 10" descr="图片23"/>
          <p:cNvPicPr>
            <a:picLocks noChangeAspect="1"/>
          </p:cNvPicPr>
          <p:nvPr/>
        </p:nvPicPr>
        <p:blipFill>
          <a:blip r:embed="rId6"/>
          <a:srcRect t="3532"/>
          <a:stretch>
            <a:fillRect/>
          </a:stretch>
        </p:blipFill>
        <p:spPr>
          <a:xfrm>
            <a:off x="433705" y="3854450"/>
            <a:ext cx="3712845" cy="23634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469390" y="6302375"/>
            <a:ext cx="231076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200"/>
              <a:t>武汉银河精英车友会</a:t>
            </a:r>
            <a:endParaRPr lang="zh-CN" altLang="zh-CN" sz="1200"/>
          </a:p>
        </p:txBody>
      </p:sp>
      <p:sp>
        <p:nvSpPr>
          <p:cNvPr id="8" name="文本框 7"/>
          <p:cNvSpPr txBox="1"/>
          <p:nvPr/>
        </p:nvSpPr>
        <p:spPr>
          <a:xfrm>
            <a:off x="1541780" y="3498850"/>
            <a:ext cx="21653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武汉银河精英车友会</a:t>
            </a:r>
            <a:endParaRPr lang="zh-CN" altLang="en-US" sz="1200"/>
          </a:p>
        </p:txBody>
      </p:sp>
      <p:sp>
        <p:nvSpPr>
          <p:cNvPr id="9" name="文本框 8"/>
          <p:cNvSpPr txBox="1"/>
          <p:nvPr/>
        </p:nvSpPr>
        <p:spPr>
          <a:xfrm>
            <a:off x="5250180" y="3498850"/>
            <a:ext cx="174371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武汉银河精英车友会</a:t>
            </a:r>
            <a:endParaRPr lang="zh-CN" altLang="en-US" sz="1200"/>
          </a:p>
        </p:txBody>
      </p:sp>
      <p:sp>
        <p:nvSpPr>
          <p:cNvPr id="12" name="文本框 11"/>
          <p:cNvSpPr txBox="1"/>
          <p:nvPr/>
        </p:nvSpPr>
        <p:spPr>
          <a:xfrm>
            <a:off x="9237980" y="3493135"/>
            <a:ext cx="227139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武汉银河精英车友会</a:t>
            </a:r>
            <a:endParaRPr lang="zh-CN" altLang="en-US" sz="1200"/>
          </a:p>
        </p:txBody>
      </p:sp>
      <p:sp>
        <p:nvSpPr>
          <p:cNvPr id="13" name="文本框 12"/>
          <p:cNvSpPr txBox="1"/>
          <p:nvPr/>
        </p:nvSpPr>
        <p:spPr>
          <a:xfrm>
            <a:off x="9378315" y="6304915"/>
            <a:ext cx="18865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武汉银河精英车友会</a:t>
            </a:r>
            <a:endParaRPr lang="zh-CN" altLang="en-US" sz="1200"/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PP_MARK_KEY" val="4f33ca5a-6869-49e3-b11f-45bf3740d4b8"/>
  <p:tag name="COMMONDATA" val="eyJoZGlkIjoiOWIxYjkzMjc4NDY0ODk3ODM0Mzk1YjQwYzJlY2RjYWQ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WPS 演示</Application>
  <PresentationFormat>宽屏</PresentationFormat>
  <Paragraphs>22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Office 主题​​</vt:lpstr>
      <vt:lpstr>武汉卓尔宇航 试驾场地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s_兔玖</cp:lastModifiedBy>
  <cp:revision>395</cp:revision>
  <dcterms:created xsi:type="dcterms:W3CDTF">2019-06-19T02:08:00Z</dcterms:created>
  <dcterms:modified xsi:type="dcterms:W3CDTF">2023-02-22T01:51:31Z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A272971C8D684495A935B15B5430E8F5</vt:lpwstr>
  </property>
</Properties>
</file>